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4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AD5ECBC-3F64-4F24-864F-A96ABBB275AA}" type="datetimeFigureOut">
              <a:rPr lang="ar-IQ" smtClean="0"/>
              <a:t>24/04/1441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0C466D9-B2D1-4E77-9F01-FC89E80595B1}" type="slidenum">
              <a:rPr lang="ar-IQ" smtClean="0"/>
              <a:t>‹#›</a:t>
            </a:fld>
            <a:endParaRPr lang="ar-IQ"/>
          </a:p>
        </p:txBody>
      </p:sp>
    </p:spTree>
    <p:extLst>
      <p:ext uri="{BB962C8B-B14F-4D97-AF65-F5344CB8AC3E}">
        <p14:creationId xmlns:p14="http://schemas.microsoft.com/office/powerpoint/2010/main" val="307530640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80C466D9-B2D1-4E77-9F01-FC89E80595B1}" type="slidenum">
              <a:rPr lang="ar-IQ" smtClean="0"/>
              <a:t>1</a:t>
            </a:fld>
            <a:endParaRPr lang="ar-IQ"/>
          </a:p>
        </p:txBody>
      </p:sp>
    </p:spTree>
    <p:extLst>
      <p:ext uri="{BB962C8B-B14F-4D97-AF65-F5344CB8AC3E}">
        <p14:creationId xmlns:p14="http://schemas.microsoft.com/office/powerpoint/2010/main" val="692776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80C466D9-B2D1-4E77-9F01-FC89E80595B1}" type="slidenum">
              <a:rPr lang="ar-IQ" smtClean="0"/>
              <a:t>7</a:t>
            </a:fld>
            <a:endParaRPr lang="ar-IQ"/>
          </a:p>
        </p:txBody>
      </p:sp>
    </p:spTree>
    <p:extLst>
      <p:ext uri="{BB962C8B-B14F-4D97-AF65-F5344CB8AC3E}">
        <p14:creationId xmlns:p14="http://schemas.microsoft.com/office/powerpoint/2010/main" val="2239030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80C466D9-B2D1-4E77-9F01-FC89E80595B1}" type="slidenum">
              <a:rPr lang="ar-IQ" smtClean="0"/>
              <a:t>13</a:t>
            </a:fld>
            <a:endParaRPr lang="ar-IQ"/>
          </a:p>
        </p:txBody>
      </p:sp>
    </p:spTree>
    <p:extLst>
      <p:ext uri="{BB962C8B-B14F-4D97-AF65-F5344CB8AC3E}">
        <p14:creationId xmlns:p14="http://schemas.microsoft.com/office/powerpoint/2010/main" val="1000148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80C466D9-B2D1-4E77-9F01-FC89E80595B1}" type="slidenum">
              <a:rPr lang="ar-IQ" smtClean="0"/>
              <a:t>19</a:t>
            </a:fld>
            <a:endParaRPr lang="ar-IQ"/>
          </a:p>
        </p:txBody>
      </p:sp>
    </p:spTree>
    <p:extLst>
      <p:ext uri="{BB962C8B-B14F-4D97-AF65-F5344CB8AC3E}">
        <p14:creationId xmlns:p14="http://schemas.microsoft.com/office/powerpoint/2010/main" val="2712116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80C466D9-B2D1-4E77-9F01-FC89E80595B1}" type="slidenum">
              <a:rPr lang="ar-IQ" smtClean="0"/>
              <a:t>25</a:t>
            </a:fld>
            <a:endParaRPr lang="ar-IQ"/>
          </a:p>
        </p:txBody>
      </p:sp>
    </p:spTree>
    <p:extLst>
      <p:ext uri="{BB962C8B-B14F-4D97-AF65-F5344CB8AC3E}">
        <p14:creationId xmlns:p14="http://schemas.microsoft.com/office/powerpoint/2010/main" val="405292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24/04/1441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24/04/1441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24/04/1441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24/04/1441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81702" y="3105835"/>
            <a:ext cx="5814633" cy="1077218"/>
          </a:xfrm>
          <a:prstGeom prst="rect">
            <a:avLst/>
          </a:prstGeom>
        </p:spPr>
        <p:txBody>
          <a:bodyPr wrap="square">
            <a:spAutoFit/>
          </a:bodyPr>
          <a:lstStyle/>
          <a:p>
            <a:r>
              <a:rPr lang="ar-IQ" sz="3200" b="1" dirty="0"/>
              <a:t>محاضرات مادة الادارة المحلية المقارنة </a:t>
            </a:r>
          </a:p>
          <a:p>
            <a:pPr algn="ctr"/>
            <a:r>
              <a:rPr lang="ar-IQ" sz="3200" b="1" dirty="0"/>
              <a:t>م.د كريم صيهود كرم </a:t>
            </a:r>
          </a:p>
        </p:txBody>
      </p:sp>
    </p:spTree>
    <p:extLst>
      <p:ext uri="{BB962C8B-B14F-4D97-AF65-F5344CB8AC3E}">
        <p14:creationId xmlns:p14="http://schemas.microsoft.com/office/powerpoint/2010/main" val="1680704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1166843"/>
            <a:ext cx="5886400" cy="3693319"/>
          </a:xfrm>
          <a:prstGeom prst="rect">
            <a:avLst/>
          </a:prstGeom>
        </p:spPr>
        <p:txBody>
          <a:bodyPr wrap="square">
            <a:spAutoFit/>
          </a:bodyPr>
          <a:lstStyle/>
          <a:p>
            <a:r>
              <a:rPr lang="ar-IQ" b="1" dirty="0"/>
              <a:t>البعد الاقتصادي والمالي</a:t>
            </a:r>
          </a:p>
          <a:p>
            <a:r>
              <a:rPr lang="ar-IQ" b="1" dirty="0"/>
              <a:t>إن المال هو الوقود الحقيقي لكل سياسة عامة، فالتنفيذ المادي لكل سياسة عامة يتوقف على ما يرصد من موارد مالية تهدف إلى إنجاح وتنفيذ هذه السياسة، وكثيرا ما تبرر الحكومات عجزها عن مواجهة المشاكل التي تعترض تطبيق برامجها بنقص الاعتمادات المالية، ومن ثم عدم توفرها على الوسائل التي توصل إلى تحقيق أهدافها. إلا أن الحكومة "تأخذ مواردها من المجتمع بمختلف أنظمة التضريب وتعود مرة أخرى لتوزيعها بتنفيذ مختلف السياسات العامة القطاعية التي تشرف عليها، فإن البعد المالي يرتبط بسياسة تعبئة الموارد التي تتبعها الحكومة والأجهزة العامة التابعة لها . وكل سياسة عامة لا تتوفر الوسائل المالية والاقتصادية لإنجاحها تعد سياسة من دون مفعول يذكر، ويعبر عن ضعف الإرادة السياسية للحكومة. وتوفير الموارد المالية لبعض البرامج الحكومية بشكل مستمر أو استثنائي يترجم الاهتمام الحكومي بالقطاع المستهدف الذي توليه الحكومة العناية المطلوبة  .</a:t>
            </a:r>
          </a:p>
        </p:txBody>
      </p:sp>
    </p:spTree>
    <p:extLst>
      <p:ext uri="{BB962C8B-B14F-4D97-AF65-F5344CB8AC3E}">
        <p14:creationId xmlns:p14="http://schemas.microsoft.com/office/powerpoint/2010/main" val="1672740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335846"/>
            <a:ext cx="6984776" cy="4247317"/>
          </a:xfrm>
          <a:prstGeom prst="rect">
            <a:avLst/>
          </a:prstGeom>
        </p:spPr>
        <p:txBody>
          <a:bodyPr wrap="square">
            <a:spAutoFit/>
          </a:bodyPr>
          <a:lstStyle/>
          <a:p>
            <a:r>
              <a:rPr lang="ar-IQ" b="1" dirty="0"/>
              <a:t>إن أي بناء أو تحليل للسياسات العامة لابد ان ينظر الى هذه الأبعاد الثلاثة بعين الاعتبار، فالسياسي والاجتماعي والمالي ما هو إلا ترجمة متوازية للسياسة العامة التي يحددها جيمس أندرسون في "منهج عمل قصدي أو هادف يتبعه فاعل أو أكثر في التعامل مع مشكلة ما </a:t>
            </a:r>
          </a:p>
          <a:p>
            <a:r>
              <a:rPr lang="ar-IQ" b="1" dirty="0"/>
              <a:t>5- صانعوا السياسة العامة</a:t>
            </a:r>
          </a:p>
          <a:p>
            <a:r>
              <a:rPr lang="ar-IQ" b="1" dirty="0"/>
              <a:t> الحكومه :-       </a:t>
            </a:r>
            <a:r>
              <a:rPr lang="en-US" b="1" dirty="0"/>
              <a:t>Government </a:t>
            </a:r>
          </a:p>
          <a:p>
            <a:r>
              <a:rPr lang="en-US" b="1" dirty="0"/>
              <a:t>   </a:t>
            </a:r>
            <a:r>
              <a:rPr lang="ar-IQ" b="1" dirty="0"/>
              <a:t>الحكومة هي في سفينة الدولة بمثابة الربان وفي جسمها بمثابة الروح ، فهي تدير شؤؤن الدوله العامه وتنظر في حاجات الشعب وتطلعاته، وتعمل على تحقيقها ،وهي اكثر المعاني شيوعاً، والحكومة بمعنى السلطة التنفيذية كونها اكثر اتصالاً واحتكاكاً بالشعب لكي تحقق الواقع المادي الملموس لكل من القانون والاحكام القضائية، وقد اطلق (جان جاك روسو) هذا المعنى على الحكومه كونه يرى أن السيادة الشعبية تنحصر وظيفتها في سن القوانين عن طريق البرلمان فقط، اما الحكم والتنفيذ وادارة شؤون الدولة فهو من اختصاص السلطة التنفيذية فهي الحكومة الحقيقية التي تعود الافراد اطلاق مصطلح الحكومة عليها </a:t>
            </a:r>
            <a:r>
              <a:rPr lang="ar-IQ" b="1" dirty="0" smtClean="0"/>
              <a:t>وهي </a:t>
            </a:r>
            <a:r>
              <a:rPr lang="ar-IQ" b="1" dirty="0"/>
              <a:t>اللاعب المركزي والرئيس في صنع السياسة العامه، الى جانب الجهات الاخرى المساهمة في صنع السياسات العامة وهي (السلطة التشريعية، والاجهزة الادارية، والقضاء، وجماعات الضغط، والاحزاب، والراي العام</a:t>
            </a:r>
          </a:p>
        </p:txBody>
      </p:sp>
    </p:spTree>
    <p:extLst>
      <p:ext uri="{BB962C8B-B14F-4D97-AF65-F5344CB8AC3E}">
        <p14:creationId xmlns:p14="http://schemas.microsoft.com/office/powerpoint/2010/main" val="1638528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1720840"/>
            <a:ext cx="6030416" cy="2862322"/>
          </a:xfrm>
          <a:prstGeom prst="rect">
            <a:avLst/>
          </a:prstGeom>
        </p:spPr>
        <p:txBody>
          <a:bodyPr wrap="square">
            <a:spAutoFit/>
          </a:bodyPr>
          <a:lstStyle/>
          <a:p>
            <a:r>
              <a:rPr lang="ar-IQ" sz="2000" b="1" dirty="0"/>
              <a:t>وللحكومة الدور المهم في سن القوانين واللوائح ومحاولة تطبيقها، وتقديم الخدمات العامة للمواطنين، وكذلك تحث الحكومات على المنافسة لكي تبقى هي الافضل، وتعمل الحكومة جاهدة لكي تحقق الاستقرار الاقتصادي وحل الازمات، وعلى الحكومة عند وضع السياسات العامة ان تراعي الظروف البيئية التي تحيط بها ،كونها تحدد وتقيد متخذي القرار والمتمثلة بالعديد من العوامل الخارجية والداخلية منها العوامل الاقتصادية والاجتماعية والمواقع الجغرافية والبيئة الثقافية والتي تعد اهم العوامل المؤثرة في رسم السياسات العامة كونها تعكس ثقافات المجتمع وقيمه ومعتقداته والتي تنظم العلاقة بين المواطن والحكومة</a:t>
            </a:r>
            <a:r>
              <a:rPr lang="ar-IQ" sz="2000" b="1" dirty="0" smtClean="0"/>
              <a:t>.</a:t>
            </a:r>
            <a:endParaRPr lang="ar-IQ" sz="2000" b="1" dirty="0"/>
          </a:p>
        </p:txBody>
      </p:sp>
    </p:spTree>
    <p:extLst>
      <p:ext uri="{BB962C8B-B14F-4D97-AF65-F5344CB8AC3E}">
        <p14:creationId xmlns:p14="http://schemas.microsoft.com/office/powerpoint/2010/main" val="1203115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51720" y="3244334"/>
            <a:ext cx="4824535" cy="769441"/>
          </a:xfrm>
          <a:prstGeom prst="rect">
            <a:avLst/>
          </a:prstGeom>
        </p:spPr>
        <p:txBody>
          <a:bodyPr wrap="square">
            <a:spAutoFit/>
          </a:bodyPr>
          <a:lstStyle/>
          <a:p>
            <a:r>
              <a:rPr lang="ar-IQ" sz="4400" b="1" dirty="0"/>
              <a:t>المحاضرة الثالثة </a:t>
            </a:r>
          </a:p>
        </p:txBody>
      </p:sp>
    </p:spTree>
    <p:extLst>
      <p:ext uri="{BB962C8B-B14F-4D97-AF65-F5344CB8AC3E}">
        <p14:creationId xmlns:p14="http://schemas.microsoft.com/office/powerpoint/2010/main" val="2501618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335846"/>
            <a:ext cx="7056784" cy="3970318"/>
          </a:xfrm>
          <a:prstGeom prst="rect">
            <a:avLst/>
          </a:prstGeom>
        </p:spPr>
        <p:txBody>
          <a:bodyPr wrap="square">
            <a:spAutoFit/>
          </a:bodyPr>
          <a:lstStyle/>
          <a:p>
            <a:r>
              <a:rPr lang="ar-IQ" b="1" dirty="0"/>
              <a:t>وان التنفيذ غير المباشر يعني قيام احدى الجهات غير الحكومية بتنفيذ السياسات العامة كالافراد والقطاع الخاص والجمعيات التعاونية و الخيرية والقطاع المختلط. او ان تتولى تنفيذها اجهزة الادارة المحلية للمحافظات، التي تتمتع بالشخصية المعنوية المستقلة التي تمكنها من العمل ضمن نطاق الرقعة الجغرافية (المحافظة، الاقليم) التي تقع في نطاق مسؤوليتها. فمركز المحافظات او الولايات والادارات الاخرى التابعة لها كالاقضية والنواحي تدخل ضمن هذا النوع من </a:t>
            </a:r>
            <a:r>
              <a:rPr lang="ar-IQ" b="1" dirty="0" smtClean="0"/>
              <a:t>التنفيذ</a:t>
            </a:r>
            <a:endParaRPr lang="ar-IQ" b="1" dirty="0"/>
          </a:p>
          <a:p>
            <a:r>
              <a:rPr lang="ar-IQ" b="1" dirty="0"/>
              <a:t>ولا يخفى علينا دور المجالس المحلية في تنفيذ السياسات العامة وتقديم الخدمات وبما يتلائم مع سياسة الدولة العامة والدستور وسنتاول موضوع المجالس المحلية وعلى النحو الاتي:-</a:t>
            </a:r>
          </a:p>
          <a:p>
            <a:r>
              <a:rPr lang="ar-IQ" b="1" dirty="0" smtClean="0"/>
              <a:t>-مفهوم </a:t>
            </a:r>
            <a:r>
              <a:rPr lang="ar-IQ" b="1" dirty="0"/>
              <a:t>المجالس المحلية </a:t>
            </a:r>
          </a:p>
          <a:p>
            <a:r>
              <a:rPr lang="ar-IQ" b="1" dirty="0"/>
              <a:t>    المجلس المحلي "هو الصيغة المثلى لأشراك المواطنين أو ممثليهم في أدارة الشؤون العامة والمحلية "،وبذلك فهو تكريس لمبدأ اللامركزية الأقليمية وأهمية نظام الحكم المحلي تتجسد في شعور المواطنين بالمشاركة الفعلية في شؤون الحكم في نطاق محلي يؤثر تأثيراً مباشراً في المجتمع الذي يعيشون فيه . يتكون المجلس المحلي من عدد من الاعضاء فضلاً عن  رئيسه ويختلف عددهم من دولة الى اخرى ومهامه هي رسم السياسات العامة </a:t>
            </a:r>
          </a:p>
        </p:txBody>
      </p:sp>
    </p:spTree>
    <p:extLst>
      <p:ext uri="{BB962C8B-B14F-4D97-AF65-F5344CB8AC3E}">
        <p14:creationId xmlns:p14="http://schemas.microsoft.com/office/powerpoint/2010/main" val="1572689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889844"/>
            <a:ext cx="6912768" cy="3693319"/>
          </a:xfrm>
          <a:prstGeom prst="rect">
            <a:avLst/>
          </a:prstGeom>
        </p:spPr>
        <p:txBody>
          <a:bodyPr wrap="square">
            <a:spAutoFit/>
          </a:bodyPr>
          <a:lstStyle/>
          <a:p>
            <a:r>
              <a:rPr lang="ar-IQ" b="1" dirty="0"/>
              <a:t>للمنطقة المحلية وأصدار القرارات والأشراف على تنفيذها ، وتجمع انظمة الإدارة المحلية في الدول المختلفة على وجود نوعين من الأعضاء في المجالس المحلية هم الأعضاء المنتخبون بواسطة سكان الوحدة الأدارية (المحلية) الذين يحق لهم ممارسة الأنتخاب والأعضاء المعنيين والتي تختلف طرق تعيينهم من دولة الى أخرى . ويتعين تحديد العدد لاعضاء المجلس المحلي حسب حجم الوحدة الأدارية وعدد الأقليات الموجودة في الوحدة ومستوى التقدم الحضاري .</a:t>
            </a:r>
          </a:p>
          <a:p>
            <a:r>
              <a:rPr lang="ar-IQ" b="1" dirty="0" smtClean="0"/>
              <a:t>- </a:t>
            </a:r>
            <a:r>
              <a:rPr lang="ar-IQ" b="1" dirty="0"/>
              <a:t>مدة العضوية : تختلف من دولة الى أخرى ومن مستوى محلي الى آخر ضمن الدولة وتختلف الآراء لتحديد المدة ( قصيرة أم طويلة) بحسب فائدتها حيث أن قصر المدة يؤدي إلى عدم الأستقرار وتداخل المسؤولية وقلة الخبرة لذلك فأن المدة المفضلة للعضوية لاتقل عن (3-4) سنوات .</a:t>
            </a:r>
          </a:p>
          <a:p>
            <a:r>
              <a:rPr lang="ar-IQ" b="1" dirty="0" smtClean="0"/>
              <a:t>- </a:t>
            </a:r>
            <a:r>
              <a:rPr lang="ar-IQ" b="1" dirty="0"/>
              <a:t>الشروط المطلوبة في عضو المجلس المحلي : أن يكون ذا سمعة حسنة وسلوك جيد ويعبرعن آمال السكان وطموحاتهم حصيف الأدراك وبعيد الأفق ويحسن المعاملة وحسن المظهر فضلاً عن شروط العمر والجنسية والمؤهل العلمي والخبرة والجدارة .</a:t>
            </a:r>
          </a:p>
        </p:txBody>
      </p:sp>
    </p:spTree>
    <p:extLst>
      <p:ext uri="{BB962C8B-B14F-4D97-AF65-F5344CB8AC3E}">
        <p14:creationId xmlns:p14="http://schemas.microsoft.com/office/powerpoint/2010/main" val="1932529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720840"/>
            <a:ext cx="5814392" cy="3170099"/>
          </a:xfrm>
          <a:prstGeom prst="rect">
            <a:avLst/>
          </a:prstGeom>
        </p:spPr>
        <p:txBody>
          <a:bodyPr wrap="square">
            <a:spAutoFit/>
          </a:bodyPr>
          <a:lstStyle/>
          <a:p>
            <a:r>
              <a:rPr lang="ar-IQ" sz="2000" b="1" dirty="0" smtClean="0"/>
              <a:t>- </a:t>
            </a:r>
            <a:r>
              <a:rPr lang="ar-IQ" sz="2000" b="1" dirty="0"/>
              <a:t>رئيس المجلس : يعد القائد الأداري للمجلس وفي الوقت نفسه يمارس دوراً مهماً في رسم السياسات المحلية وإدارة البرامج التي تضمن تنفيذ هذه السياسات ويجب أن يتمتع بالمهارة الأنسانية , والمهارة المعلوماتية ,ومهارة أتخاذ القرارات ومهارة فكرية وعقلية ومهارة فنية وإدارية ويتم تعيينه إما عن طريق السلطة المركزية أو الأنتخاب المباشر من قبل سكان المنطقة المحلية .</a:t>
            </a:r>
          </a:p>
          <a:p>
            <a:r>
              <a:rPr lang="ar-IQ" sz="2000" b="1" dirty="0"/>
              <a:t>-  موظفو الخدمة المحلية: هم الموظفون الذين يعملون لتنفيذ قرارات المجلس المحلي وتقديم الخدمات المحلية لجمهور المواطنين ويجب وضع نظم كفوءة لجذب العناصر الجيدة للعمل في المجلس المحلي ومن هذه الأنظمة الخاصة بالخدمة المدنية :</a:t>
            </a:r>
          </a:p>
        </p:txBody>
      </p:sp>
    </p:spTree>
    <p:extLst>
      <p:ext uri="{BB962C8B-B14F-4D97-AF65-F5344CB8AC3E}">
        <p14:creationId xmlns:p14="http://schemas.microsoft.com/office/powerpoint/2010/main" val="1632748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335846"/>
            <a:ext cx="7704856" cy="3970318"/>
          </a:xfrm>
          <a:prstGeom prst="rect">
            <a:avLst/>
          </a:prstGeom>
        </p:spPr>
        <p:txBody>
          <a:bodyPr wrap="square">
            <a:spAutoFit/>
          </a:bodyPr>
          <a:lstStyle/>
          <a:p>
            <a:r>
              <a:rPr lang="ar-IQ" dirty="0"/>
              <a:t> </a:t>
            </a:r>
            <a:r>
              <a:rPr lang="ar-IQ" b="1" dirty="0"/>
              <a:t>تعد الحكومة المحلية ركناً مهما من أركان قيام المحافظة والمتمثلة (بمجلس المحافظة والمحافظ ) والتي تسعى جاهدة لخدمة السكان المحليين كونها الأقرب من متطلباتهم وتعد المجالس المحلية تمثيلاً للديمقراطية والادارة اللامركزية والتي تدعم وتساعد الحكومة المركزية. وتدير المدينة في امورها المحلية بواسطة المجلس المحلي المنتخب والذي يتكون من ثلاثين عضوا تتراوح شهاداتهم بين الاعدادية والدكتوراه ، والمجلس يعمل ضمن تعليمات قانون المحافظات رقم( 21 لسنة 2008) وقد اصدر النظام الداخلي للمجلس الذي ينظم اعماله واعمال اللجان التابعة له اما تمويل المجلس فيكون من الموازنة العامة للدولة وحصة المحافظة من مشاريع تنمية الاقاليم.</a:t>
            </a:r>
          </a:p>
          <a:p>
            <a:r>
              <a:rPr lang="ar-IQ" b="1" dirty="0"/>
              <a:t>      ينتخب أعضاء المجلس المحلي بالطريقة المباشرة ويصادق على أسماء أعضاء المجلس من قبل مجلس النواب ومن ثم يصدر أمر وزاري من قبل السيد رئيس الوزراء بالتعيين أو مايسمى "التكليف" ويباشر المجلس أعماله من الجلسة الأولى للأجتماع والتي يرأسها أكبر الأعضاء سناً والتي تنحصر مهمته في أدارة الجلسة الأولى وأجراء أنتخابات رئيس المجلس ونائبيه والأمين العام، ويوضح الملحق رقم (1) اهم مواد النظام الداخلي لمجلس محافظة بابل، والتي تحدد مهام اللجان والاعضاء وتنظم سير العمل.</a:t>
            </a:r>
          </a:p>
          <a:p>
            <a:r>
              <a:rPr lang="ar-IQ" b="1" dirty="0"/>
              <a:t>ثانياً :مجلس المحافظة ودوره في تقديم الخدمات</a:t>
            </a:r>
          </a:p>
        </p:txBody>
      </p:sp>
    </p:spTree>
    <p:extLst>
      <p:ext uri="{BB962C8B-B14F-4D97-AF65-F5344CB8AC3E}">
        <p14:creationId xmlns:p14="http://schemas.microsoft.com/office/powerpoint/2010/main" val="3268814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5656" y="1166843"/>
            <a:ext cx="7056784" cy="3139321"/>
          </a:xfrm>
          <a:prstGeom prst="rect">
            <a:avLst/>
          </a:prstGeom>
        </p:spPr>
        <p:txBody>
          <a:bodyPr wrap="square">
            <a:spAutoFit/>
          </a:bodyPr>
          <a:lstStyle/>
          <a:p>
            <a:r>
              <a:rPr lang="ar-IQ" b="1" dirty="0"/>
              <a:t>نصت المادة (50) من النظام الداخلي على أجراءات التخطيط وعلى المجلس أعداد أستراتيجية للمحافظة للمدى المتوسط والبعيد على أن لا تتعارض مع خطة التنمية الوطنية (2010-2014) ويقييم واقع الخدمات من قبل لجنة التخطيط والتي تعد من أهم لجان المجلس أضافة للجنة القانونية والمتابعة، وسنحاول التعرف على مفهوم الخدمة وانواعها وخصائصها وعلى النحو الاتي:-</a:t>
            </a:r>
          </a:p>
          <a:p>
            <a:r>
              <a:rPr lang="ar-IQ" b="1" dirty="0"/>
              <a:t>1-: مفهوم الخدمة </a:t>
            </a:r>
          </a:p>
          <a:p>
            <a:r>
              <a:rPr lang="ar-IQ" b="1" dirty="0"/>
              <a:t>يكمن التحدي الحقيقي في صعوبة تعريف "الخدمة"، وتشخيص ما يجعل عملياتها مختلفة عن العمليات التي تتم في المنظمات الصناعية، إذ يقول </a:t>
            </a:r>
            <a:r>
              <a:rPr lang="en-US" b="1" dirty="0"/>
              <a:t>Castells &amp; Aoyamoy "</a:t>
            </a:r>
            <a:r>
              <a:rPr lang="ar-IQ" b="1" dirty="0"/>
              <a:t>إن تعريفات الخدمة غامضة في احسن الأحوال، ومظللة في أسوأها" على الرغم من كونها مفهوماً مألوفاً لدى الكثيرين ومعروفاً إلى حد كبير جداً في حياتنا اليومية </a:t>
            </a:r>
            <a:r>
              <a:rPr lang="ar-IQ" b="1" dirty="0" smtClean="0"/>
              <a:t>وسنحاول </a:t>
            </a:r>
            <a:r>
              <a:rPr lang="ar-IQ" b="1" dirty="0"/>
              <a:t>في إطار تعريفات الكتاب إزالة هذا الغموض والتظليل وكما موضح بالجدول الاتي:-.</a:t>
            </a:r>
          </a:p>
        </p:txBody>
      </p:sp>
    </p:spTree>
    <p:extLst>
      <p:ext uri="{BB962C8B-B14F-4D97-AF65-F5344CB8AC3E}">
        <p14:creationId xmlns:p14="http://schemas.microsoft.com/office/powerpoint/2010/main" val="35105821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3244334"/>
            <a:ext cx="4608511" cy="1015663"/>
          </a:xfrm>
          <a:prstGeom prst="rect">
            <a:avLst/>
          </a:prstGeom>
        </p:spPr>
        <p:txBody>
          <a:bodyPr wrap="square">
            <a:spAutoFit/>
          </a:bodyPr>
          <a:lstStyle/>
          <a:p>
            <a:r>
              <a:rPr lang="ar-IQ" sz="6000" b="1" dirty="0"/>
              <a:t>المحاضرة الرابعة </a:t>
            </a:r>
          </a:p>
        </p:txBody>
      </p:sp>
    </p:spTree>
    <p:extLst>
      <p:ext uri="{BB962C8B-B14F-4D97-AF65-F5344CB8AC3E}">
        <p14:creationId xmlns:p14="http://schemas.microsoft.com/office/powerpoint/2010/main" val="3747034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028343"/>
            <a:ext cx="6840760" cy="3139321"/>
          </a:xfrm>
          <a:prstGeom prst="rect">
            <a:avLst/>
          </a:prstGeom>
        </p:spPr>
        <p:txBody>
          <a:bodyPr wrap="square">
            <a:spAutoFit/>
          </a:bodyPr>
          <a:lstStyle/>
          <a:p>
            <a:r>
              <a:rPr lang="ar-IQ" dirty="0"/>
              <a:t> </a:t>
            </a:r>
            <a:r>
              <a:rPr lang="ar-IQ" b="1" dirty="0"/>
              <a:t>تمر عملية رسم السياسة العامة بمراحل تختلف من دولة الى أخرى في طبيعتها وطولها وتعقيدها وفقاً لعوامل كثيرة اهمها النظام السياسي ونظام الحكم في كل منها. فنظام الحكم والسياسة في كل دولة هو الذي يحدد كيفية رسم السياسة العامة, ثم يصف دور الافراد والجماعات غير الرسمية في تحديد المشكلة وطرحها على الحكومة, وفي استخلاص الحلول البديلة والاختيار من بينها, ويعين القنوات التي يمكن عن طريقها للإفراد والجماعات تنفيذها والتي قد تحدث تاثيراً في اجراءات العمل الحكومي وفي اصحاب سلطه اتخاذ القرار السياسي الرسمي بما يترتب عليه تبني حلولاً جديدة . ومن الاهمية الوقوف على سير تنفيذ السياسات العامة ،حيث تقع في مقدمة اهداف السياسة العامة تحقيق المصلحة العامة والتي تنطوي على تحقيق الفوائد المادية وتتضمن ايضاً الافكار والمبادئ والقيم المعنوية. وان العلاقة بين المصلحة العامة والسياسة العامة علاقة ترابطية متلازمة انطلاقاً من ان مهمة الحكومة مركزية كانت ام محلية يجب ان تكون دائما في خدمة وحماية الصالح العام</a:t>
            </a:r>
          </a:p>
        </p:txBody>
      </p:sp>
    </p:spTree>
    <p:extLst>
      <p:ext uri="{BB962C8B-B14F-4D97-AF65-F5344CB8AC3E}">
        <p14:creationId xmlns:p14="http://schemas.microsoft.com/office/powerpoint/2010/main" val="2449237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335846"/>
            <a:ext cx="6502491" cy="4247317"/>
          </a:xfrm>
          <a:prstGeom prst="rect">
            <a:avLst/>
          </a:prstGeom>
        </p:spPr>
        <p:txBody>
          <a:bodyPr wrap="square">
            <a:spAutoFit/>
          </a:bodyPr>
          <a:lstStyle/>
          <a:p>
            <a:r>
              <a:rPr lang="ar-IQ" dirty="0"/>
              <a:t> </a:t>
            </a:r>
            <a:r>
              <a:rPr lang="ar-IQ" b="1" dirty="0"/>
              <a:t>أن الخدمة "أنشطة، أداء، فعاليات، …"، تتضمن عناصر أو منافعاً غير ملموسة، ويؤديها مقدمها  بهدف إشباع الحاجات المتجددة للمستفيدين وإرضائهم .وعدم إمكانية حيازة الخدمة (انتقال ملكيتها من مقدمها إلى المستفيد منها)، ضمناً او بشكل واضح وإنتاجها حين الطلب . والخدمة هي حصيلة إدارة العاملين من جهة، وإدارة العلاقات مع المستفيدين من جهة أخرى، ونجاح إدارتها مرتبط بإدارة (الوقت، وخبرة العاملين، والتقمص العاطفي، والسمعة ..)، وهي قد تقدم للأفراد كـ (حلاقة الشعر)، أو للمنظمات كـ (قروض المصارف)، أو لكليهما كـ (الطاقة الكهربائية).اوهي أشياء تُدرك بالحواس وتقدم بالاعتماد على الجهد البشري كـ (التعليم الذي توجه فيه جهود التدريسيين لتعليم الطلبة)، أو الآلي كـ (الخدمات المصرفية الآلية)، وتقدم ايضاً العديد من الخدمات باستخدام سلع ملموسة كـ (المكائن،  والأطعمة، .. ).</a:t>
            </a:r>
          </a:p>
          <a:p>
            <a:r>
              <a:rPr lang="ar-IQ" b="1" dirty="0"/>
              <a:t>    والخدمة حالياً تعيش حالة تحول من مفهومها التقليدي (كونها نشاطاً ..)، إلى مفهوم الخدمة الذي يخلق قيمة مضافة بمشاركة المستفيدين في تصميمها وتقديمها. وإلى جانب ما ذكر من مفاهيم، عدّت الخدمة "أنظمة إنتاجية تحول المدخلات إلى مخرجات غير ملموسة تشبع حاجات المستفيدين" </a:t>
            </a:r>
            <a:r>
              <a:rPr lang="ar-IQ" b="1" dirty="0" smtClean="0"/>
              <a:t>ومنها </a:t>
            </a:r>
            <a:r>
              <a:rPr lang="ar-IQ" b="1" dirty="0"/>
              <a:t>نظم الخدمة ذات الاتصال العالي بالمستفيد كـ (خدمات الرعاية الصحية، والخدمات التعليمية) ،كما فسَّر </a:t>
            </a:r>
          </a:p>
        </p:txBody>
      </p:sp>
    </p:spTree>
    <p:extLst>
      <p:ext uri="{BB962C8B-B14F-4D97-AF65-F5344CB8AC3E}">
        <p14:creationId xmlns:p14="http://schemas.microsoft.com/office/powerpoint/2010/main" val="273028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889844"/>
            <a:ext cx="6624736" cy="3693319"/>
          </a:xfrm>
          <a:prstGeom prst="rect">
            <a:avLst/>
          </a:prstGeom>
        </p:spPr>
        <p:txBody>
          <a:bodyPr wrap="square">
            <a:spAutoFit/>
          </a:bodyPr>
          <a:lstStyle/>
          <a:p>
            <a:r>
              <a:rPr lang="ar-IQ" b="1" dirty="0"/>
              <a:t>1996 : 52) الخدمة العامة (</a:t>
            </a:r>
            <a:r>
              <a:rPr lang="en-US" b="1" dirty="0"/>
              <a:t>Public Service) </a:t>
            </a:r>
            <a:r>
              <a:rPr lang="ar-IQ" b="1" dirty="0"/>
              <a:t>بانها نظام يشتمل على:</a:t>
            </a:r>
          </a:p>
          <a:p>
            <a:r>
              <a:rPr lang="ar-IQ" b="1" dirty="0"/>
              <a:t>(أولاً) نظام عمليات إنتاج الخدمة (</a:t>
            </a:r>
            <a:r>
              <a:rPr lang="en-US" b="1" dirty="0"/>
              <a:t>Service Operations System): </a:t>
            </a:r>
            <a:r>
              <a:rPr lang="ar-IQ" b="1" dirty="0"/>
              <a:t>تعالج فيه المدخلات لإنتاج الخدمة (العمليات الفنية الأساسية لتقديم الخدمة العامة).</a:t>
            </a:r>
          </a:p>
          <a:p>
            <a:r>
              <a:rPr lang="ar-IQ" b="1" dirty="0"/>
              <a:t> (ثانياً) نظام تسليم الخدمة (</a:t>
            </a:r>
            <a:r>
              <a:rPr lang="en-US" b="1" dirty="0"/>
              <a:t>Service Delivery System): </a:t>
            </a:r>
            <a:r>
              <a:rPr lang="ar-IQ" b="1" dirty="0"/>
              <a:t>يتم فيه التجميع النهائي لعناصر الخدمة وتسليمها للمستفيد.</a:t>
            </a:r>
          </a:p>
          <a:p>
            <a:r>
              <a:rPr lang="ar-IQ" b="1" dirty="0"/>
              <a:t>وهذا يجعل النظام الأول غير مرئي للمستفيد، وأي خلل فيه لن يكون منظوراً، بل سيظهر بضعف نظام التعليم (مثلاً) الذي يحكم المستفيد على أداء المنظمة، لأنه الجزء المرئي له والذي يتفاعل به مع مقدم الخدمة، ويحدد له أين ستقدم الخدمة؟ ومتى ؟وكيف؟، ويشتمل أيضاً على تسهيلات الدعم المادي والأفراد، ومن ثم الحكم الفصل في تلمس أداء المنظمة المقدمة للخدمة </a:t>
            </a:r>
          </a:p>
          <a:p>
            <a:r>
              <a:rPr lang="ar-IQ" b="1" dirty="0"/>
              <a:t>وترى الباحثة أن الخدمة كنظام إنتاجي لا يعني أنها تجسم النظام كله، بل تعد الخدمة مخرجات للنظام الذي يتضمن المدخلات متمثلة بـ (المستفيد، والعاملين، والتكنولوجيا، والمعلومات،…)، والعملية الإنتاجية التي تحول </a:t>
            </a:r>
          </a:p>
        </p:txBody>
      </p:sp>
    </p:spTree>
    <p:extLst>
      <p:ext uri="{BB962C8B-B14F-4D97-AF65-F5344CB8AC3E}">
        <p14:creationId xmlns:p14="http://schemas.microsoft.com/office/powerpoint/2010/main" val="1389985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335846"/>
            <a:ext cx="6624736" cy="4524315"/>
          </a:xfrm>
          <a:prstGeom prst="rect">
            <a:avLst/>
          </a:prstGeom>
        </p:spPr>
        <p:txBody>
          <a:bodyPr wrap="square">
            <a:spAutoFit/>
          </a:bodyPr>
          <a:lstStyle/>
          <a:p>
            <a:r>
              <a:rPr lang="ar-IQ" b="1" dirty="0"/>
              <a:t>خصائص الخدمة </a:t>
            </a:r>
          </a:p>
          <a:p>
            <a:r>
              <a:rPr lang="ar-IQ" b="1" dirty="0"/>
              <a:t>   قدم الكتاب والباحثون تصنيفات عدة لخصائص الخدمة ،وهناك شبه اتفاق تام في خاصية (اللا ملموسية، والتلاشي (عدم خزن الخدمة) وإن تمتعت بإمكانية خزن المدخلات المعتمدة في إنتاجها وتقديمها، وتزامن إنتاجها واستهلاكها، والتباين (عدم التجانس) في المخرجات للخدمة نفسها، وذلك لصعوبة تحديد مستوى معياري لها، ولتباين حاجات أو رغبات المستفيدين، وأخيراً خاصية التفاعل المباشر بين المستفيد ومقدمي الخدمة)، من دون أن يقلل هذا الاتفاق من أهمية الخصائص الأخرى. </a:t>
            </a:r>
          </a:p>
          <a:p>
            <a:r>
              <a:rPr lang="ar-IQ" b="1" dirty="0"/>
              <a:t> </a:t>
            </a:r>
            <a:r>
              <a:rPr lang="ar-IQ" b="1" dirty="0" smtClean="0"/>
              <a:t> </a:t>
            </a:r>
            <a:r>
              <a:rPr lang="ar-IQ" b="1" dirty="0"/>
              <a:t>ان تداخل الخدمة كمنتج مع عمليات إنتاجها، جعل كثير من الكتاب يمزجون بين خصائصها كمنتج مثل (اللا ملموسية، والتلاشي…)، وخصائص تلك العمليات كـ (التفاعل العالي بين المستفيد ومقدمي الخدمة، وكثافة قوة العمل المعتمدة في تقديمها، وصعوبة قياس جودتها) </a:t>
            </a:r>
          </a:p>
          <a:p>
            <a:r>
              <a:rPr lang="ar-IQ" b="1" dirty="0"/>
              <a:t>     وتكون بعض خصائص الخدمة ظاهرة كـ (التميز في الخدمة المصرفية عن خدمات المصارف المنافسة)، وبعضها ضمنياً يدركها المستفيد حين يقارن الخدمة بكلفتها ومستوى إشباعها لحاجاته.</a:t>
            </a:r>
          </a:p>
          <a:p>
            <a:r>
              <a:rPr lang="ar-IQ" b="1" dirty="0"/>
              <a:t>بالرغم من التباين في طرائق إنتاج الخدمة وطرائق إنتاج السلعة، وتمتع كل منهما بخصائص </a:t>
            </a:r>
          </a:p>
        </p:txBody>
      </p:sp>
    </p:spTree>
    <p:extLst>
      <p:ext uri="{BB962C8B-B14F-4D97-AF65-F5344CB8AC3E}">
        <p14:creationId xmlns:p14="http://schemas.microsoft.com/office/powerpoint/2010/main" val="1364795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889844"/>
            <a:ext cx="6624736" cy="3416320"/>
          </a:xfrm>
          <a:prstGeom prst="rect">
            <a:avLst/>
          </a:prstGeom>
        </p:spPr>
        <p:txBody>
          <a:bodyPr wrap="square">
            <a:spAutoFit/>
          </a:bodyPr>
          <a:lstStyle/>
          <a:p>
            <a:r>
              <a:rPr lang="ar-IQ" b="1" dirty="0"/>
              <a:t>(أولاً) إن وظيفة العمليات في كل منها عبارة عن "تحويل المدخلات إلى مخرجات"، وأنشطتهما متشابهة في هذه الوظيفة، فلكل منهما معايير جودة محددة، وكلاهما يصمم وينتج جدولاً بالتسهيلات التي توظف العاملين لإنتاج السلعة أو تقديم الخدمة.</a:t>
            </a:r>
          </a:p>
          <a:p>
            <a:r>
              <a:rPr lang="ar-IQ" b="1" dirty="0"/>
              <a:t>(ثانياً) إن كلاً منهما لابد أن يصمم ويدار بكفاءة كي يستجيب بسرعة للمستفيد. </a:t>
            </a:r>
          </a:p>
          <a:p>
            <a:r>
              <a:rPr lang="ar-IQ" b="1" dirty="0"/>
              <a:t>(ثالثاً) كلاهما يعتمد في عملياته على التكنولوجيا اليدوية أو الحاسباتية، ويتعامل مع مجهزين ومستفيدين (داخليين وخارجيين)، ولكل منهما جدولة لمعيقات عمله، ويعتمدان خيارات في الطاقة والموقع والتسهيلات.</a:t>
            </a:r>
          </a:p>
          <a:p>
            <a:r>
              <a:rPr lang="ar-IQ" b="1" dirty="0"/>
              <a:t>(رابعاً) تعتمد العديد من أعمال الخدمة على العمل المتكرر مثلما في السلع، وقد أصبحت الخدمة عنصراً فاعلاً في إستراتيجية التصنيع، وغالباً ما توافر مع الإنتاج سلعة وخدمة في آنٍ واحد كـ (الخدمة والطعام في المطعم مثلاً).</a:t>
            </a:r>
          </a:p>
          <a:p>
            <a:r>
              <a:rPr lang="ar-IQ" b="1" dirty="0"/>
              <a:t>(خامساً) بالرغم من أن الخدمة لا تخزن، الا انها تلتقي مع السلعة في خزن المواد التي تدخل في إنتاجها كـ (المستشفى الذي يحتفظ بمقدار كافٍ من العلاج في المذاخر).</a:t>
            </a:r>
          </a:p>
        </p:txBody>
      </p:sp>
    </p:spTree>
    <p:extLst>
      <p:ext uri="{BB962C8B-B14F-4D97-AF65-F5344CB8AC3E}">
        <p14:creationId xmlns:p14="http://schemas.microsoft.com/office/powerpoint/2010/main" val="70813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139854"/>
            <a:ext cx="7344816" cy="3970318"/>
          </a:xfrm>
          <a:prstGeom prst="rect">
            <a:avLst/>
          </a:prstGeom>
        </p:spPr>
        <p:txBody>
          <a:bodyPr wrap="square">
            <a:spAutoFit/>
          </a:bodyPr>
          <a:lstStyle/>
          <a:p>
            <a:r>
              <a:rPr lang="ar-IQ" b="1" dirty="0"/>
              <a:t>- أنماط الخدمة</a:t>
            </a:r>
          </a:p>
          <a:p>
            <a:r>
              <a:rPr lang="ar-IQ" b="1" dirty="0"/>
              <a:t>      افرز التحري في المصادر المتخصصة عن تعدد وتنوع اتجاهات التصنيف الخاصة بأنماط (أشكال) الخدمة، فقد صنفها(</a:t>
            </a:r>
            <a:r>
              <a:rPr lang="en-US" b="1" dirty="0"/>
              <a:t>Aquilano et al, 1995: 97)  </a:t>
            </a:r>
            <a:r>
              <a:rPr lang="ar-IQ" b="1" dirty="0"/>
              <a:t>على خدمات صرفة (</a:t>
            </a:r>
            <a:r>
              <a:rPr lang="en-US" b="1" dirty="0"/>
              <a:t>Pure) </a:t>
            </a:r>
            <a:r>
              <a:rPr lang="ar-IQ" b="1" dirty="0"/>
              <a:t>يكون فيها المستفيد جزءاً من نظام الخدمة، وفي تفاعل مستمر معه كـ (خدمات المصارف، والمستشفيات، وصالونات الحلاقة…)، وخدمات تنجز من دون تدخل المستفيد كـ (خدمات البريد) وبما يجعلها شبه تصنيعية، وخدمات مختلطة يبرز فيها دور المستفيد للإيضاح أو الترخيص بأدائها كـ (خدمات التصليح الذاتي)، وميز (</a:t>
            </a:r>
            <a:r>
              <a:rPr lang="en-US" b="1" dirty="0"/>
              <a:t>Adam &amp; Ebert,1996:144) </a:t>
            </a:r>
            <a:r>
              <a:rPr lang="ar-IQ" b="1" dirty="0"/>
              <a:t>بين الخدمات ذات الكثافة في قوة العمل كـ (التمريض، والتعليم) التي تبرز فيها قضايا جدولة العاملين وتدريبهم، والخدمات ذات الكثافة في رأس المال كـ (أجهزة العد الأوتوماتيكي في المصارف) التي تهيمن عليها التطورات التكنولوجية والاستثمارية، وركز (</a:t>
            </a:r>
            <a:r>
              <a:rPr lang="en-US" b="1" dirty="0"/>
              <a:t>Martinich,1997 :357) </a:t>
            </a:r>
            <a:r>
              <a:rPr lang="ar-IQ" b="1" dirty="0"/>
              <a:t>على نمطي الخدمة "المعتمدة على التسهيلات" (</a:t>
            </a:r>
            <a:r>
              <a:rPr lang="en-US" b="1" dirty="0"/>
              <a:t>Service-Based-Facilities)، </a:t>
            </a:r>
            <a:r>
              <a:rPr lang="ar-IQ" b="1" dirty="0"/>
              <a:t>و"المعتمدة على المجال" (</a:t>
            </a:r>
            <a:r>
              <a:rPr lang="en-US" b="1" dirty="0"/>
              <a:t>Service-Based-Field)، </a:t>
            </a:r>
            <a:r>
              <a:rPr lang="ar-IQ" b="1" dirty="0"/>
              <a:t>وعدّ الثانية اكثر مرونة من الأولى التي تقدم خدمات قياسية، وتركز بشكلٍ أكبر على الأتمتة والتخصص في قوة العمل، وذهب (</a:t>
            </a:r>
            <a:r>
              <a:rPr lang="en-US" b="1" dirty="0"/>
              <a:t>Russell &amp; Taylor, 2000:43) </a:t>
            </a:r>
            <a:r>
              <a:rPr lang="ar-IQ" b="1" dirty="0"/>
              <a:t>إلى تصنيفها على صنفين هما: </a:t>
            </a:r>
          </a:p>
        </p:txBody>
      </p:sp>
    </p:spTree>
    <p:extLst>
      <p:ext uri="{BB962C8B-B14F-4D97-AF65-F5344CB8AC3E}">
        <p14:creationId xmlns:p14="http://schemas.microsoft.com/office/powerpoint/2010/main" val="2950831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91680" y="3244334"/>
            <a:ext cx="4248472" cy="830997"/>
          </a:xfrm>
          <a:prstGeom prst="rect">
            <a:avLst/>
          </a:prstGeom>
        </p:spPr>
        <p:txBody>
          <a:bodyPr wrap="square">
            <a:spAutoFit/>
          </a:bodyPr>
          <a:lstStyle/>
          <a:p>
            <a:r>
              <a:rPr lang="ar-IQ" sz="4800" b="1" dirty="0"/>
              <a:t>المحاضرة الخامسة </a:t>
            </a:r>
          </a:p>
        </p:txBody>
      </p:sp>
    </p:spTree>
    <p:extLst>
      <p:ext uri="{BB962C8B-B14F-4D97-AF65-F5344CB8AC3E}">
        <p14:creationId xmlns:p14="http://schemas.microsoft.com/office/powerpoint/2010/main" val="4118743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58847"/>
            <a:ext cx="7776864" cy="3970318"/>
          </a:xfrm>
          <a:prstGeom prst="rect">
            <a:avLst/>
          </a:prstGeom>
        </p:spPr>
        <p:txBody>
          <a:bodyPr wrap="square">
            <a:spAutoFit/>
          </a:bodyPr>
          <a:lstStyle/>
          <a:p>
            <a:r>
              <a:rPr lang="ar-IQ" dirty="0"/>
              <a:t>- </a:t>
            </a:r>
            <a:r>
              <a:rPr lang="ar-IQ" b="1" dirty="0"/>
              <a:t>خدمات تصمم وتنتج وتسلم بمواصفات تستجيب لطلب المستفيد (إيصائية) كـ (الخدمات المالية، والطبية، والقانونية، ..)، (</a:t>
            </a:r>
            <a:r>
              <a:rPr lang="en-US" b="1" dirty="0"/>
              <a:t>Daft, 2001, 2004: 212, 257) ، </a:t>
            </a:r>
            <a:r>
              <a:rPr lang="ar-IQ" b="1" dirty="0"/>
              <a:t>وبما يؤكد سعي منظمات الخدمة لتطوير مقومات خدمة المستفيدين، وتلبية توقعاتهم وإرضائهم كما في فنادق “</a:t>
            </a:r>
            <a:r>
              <a:rPr lang="en-US" b="1" dirty="0"/>
              <a:t>Ritz-Carlton”، </a:t>
            </a:r>
            <a:r>
              <a:rPr lang="ar-IQ" b="1" dirty="0"/>
              <a:t>وشركات “</a:t>
            </a:r>
            <a:r>
              <a:rPr lang="en-US" b="1" dirty="0"/>
              <a:t>USAA" </a:t>
            </a:r>
            <a:r>
              <a:rPr lang="ar-IQ" b="1" dirty="0"/>
              <a:t>للتأمين والخدمات المالية، ومصرف “</a:t>
            </a:r>
            <a:r>
              <a:rPr lang="en-US" b="1" dirty="0"/>
              <a:t>Wells Fargo”.</a:t>
            </a:r>
          </a:p>
          <a:p>
            <a:r>
              <a:rPr lang="en-US" b="1" dirty="0"/>
              <a:t>2- </a:t>
            </a:r>
            <a:r>
              <a:rPr lang="ar-IQ" b="1" dirty="0"/>
              <a:t>خدمات تصمم وتنتج وتسلم لمستفيدين قياسيين توقعاً للطلب عليها كـ (الرحلات الجوية على وفق المواصفة)، وبما يسمح بالتنبؤ بالطلب المستقبلي عليها، وتحقيق أهداف خدمة المستفيدين.</a:t>
            </a:r>
          </a:p>
          <a:p>
            <a:r>
              <a:rPr lang="ar-IQ" b="1" dirty="0"/>
              <a:t>وفي شمولية واضحة، قدم (العلي،2000: 550-554) تصنيفين رئيسين لأنماط الخدمة يشتمل كل منها  على (5) تصنيفات فرعية، وكما يأتي:- </a:t>
            </a:r>
          </a:p>
          <a:p>
            <a:r>
              <a:rPr lang="ar-IQ" b="1" dirty="0"/>
              <a:t>أ- الخدمة على وفق استجابتها لمراحل تطور المجتمعات وظروفها الاقتصادية وتشتمل على:-</a:t>
            </a:r>
          </a:p>
          <a:p>
            <a:r>
              <a:rPr lang="ar-IQ" b="1" dirty="0"/>
              <a:t>(أولاً) خدمة تعتمد على قوة العمل غير الماهرة كـ (تنظيف المحلات والأبنية)، والتي تشكل الخدمة الأولية في المجتمعات المتطورة.</a:t>
            </a:r>
          </a:p>
          <a:p>
            <a:r>
              <a:rPr lang="ar-IQ" b="1" dirty="0"/>
              <a:t>(ثانياً) خدمة تعتمد على قوة العمل الماهرة كـ (خدمات المصارف وفرق الصيانة).</a:t>
            </a:r>
          </a:p>
          <a:p>
            <a:r>
              <a:rPr lang="ar-IQ" b="1" dirty="0"/>
              <a:t>(ثالثاً) الخدمات الواسعة للمستفيدين (</a:t>
            </a:r>
            <a:r>
              <a:rPr lang="en-US" b="1" dirty="0"/>
              <a:t>Mass Consumer) </a:t>
            </a:r>
            <a:r>
              <a:rPr lang="ar-IQ" b="1" dirty="0"/>
              <a:t>كـ (خدمات الطيران والفنادق) التي زادت الحاجة إليها بارتفاع مستويات معيشة الفرد.</a:t>
            </a:r>
          </a:p>
        </p:txBody>
      </p:sp>
    </p:spTree>
    <p:extLst>
      <p:ext uri="{BB962C8B-B14F-4D97-AF65-F5344CB8AC3E}">
        <p14:creationId xmlns:p14="http://schemas.microsoft.com/office/powerpoint/2010/main" val="8084722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889844"/>
            <a:ext cx="7344816" cy="3693319"/>
          </a:xfrm>
          <a:prstGeom prst="rect">
            <a:avLst/>
          </a:prstGeom>
        </p:spPr>
        <p:txBody>
          <a:bodyPr wrap="square">
            <a:spAutoFit/>
          </a:bodyPr>
          <a:lstStyle/>
          <a:p>
            <a:r>
              <a:rPr lang="ar-IQ" b="1" dirty="0"/>
              <a:t>الخدمات الصناعية (</a:t>
            </a:r>
            <a:r>
              <a:rPr lang="en-US" b="1" dirty="0"/>
              <a:t>Industrial Services) </a:t>
            </a:r>
            <a:r>
              <a:rPr lang="ar-IQ" b="1" dirty="0"/>
              <a:t>التي ظهرت لشدة المنافسة في الصناعة، وللحاجة إلى خدمات ساندة كـ (الخدمات القانونية والمحاسبية، وخدمات التأمين).</a:t>
            </a:r>
          </a:p>
          <a:p>
            <a:r>
              <a:rPr lang="ar-IQ" b="1" dirty="0"/>
              <a:t>(خامساً) الخدمات ذات التكنولوجيا العالية (</a:t>
            </a:r>
            <a:r>
              <a:rPr lang="en-US" b="1" dirty="0"/>
              <a:t>High-Technology Business Services) </a:t>
            </a:r>
            <a:r>
              <a:rPr lang="ar-IQ" b="1" dirty="0"/>
              <a:t>التي ظهرت نتيجة التطورات التكنولوجية لا سيما تكنولوجيا المعلومات والاتصالات، كـ (خدمات التكنولوجيا الطبيعية).</a:t>
            </a:r>
          </a:p>
          <a:p>
            <a:r>
              <a:rPr lang="ar-IQ" b="1" dirty="0"/>
              <a:t>ب- الخدمات على وفق درجة الاتصال بين مقدميها والمستفيدين وتتضمن:-</a:t>
            </a:r>
          </a:p>
          <a:p>
            <a:r>
              <a:rPr lang="ar-IQ" b="1" dirty="0"/>
              <a:t>(أولاً) خدمات ذات اتصال فعلي بالمستفيد كـ (وحدات الطوارئ في المستشفيات).</a:t>
            </a:r>
          </a:p>
          <a:p>
            <a:r>
              <a:rPr lang="ar-IQ" b="1" dirty="0"/>
              <a:t>(ثانياً) خدمات ذات اتصال دائم بالمستفيد كـ (الاتصالات).</a:t>
            </a:r>
          </a:p>
          <a:p>
            <a:r>
              <a:rPr lang="ar-IQ" b="1" dirty="0"/>
              <a:t>(ثالثاً) خدمات تتطلب اتصالاً فردياً (</a:t>
            </a:r>
            <a:r>
              <a:rPr lang="en-US" b="1" dirty="0"/>
              <a:t>Sporadiclink) </a:t>
            </a:r>
            <a:r>
              <a:rPr lang="ar-IQ" b="1" dirty="0"/>
              <a:t>بالمستفيد كـ (الخدمات الحكومية المختلفة).</a:t>
            </a:r>
          </a:p>
          <a:p>
            <a:r>
              <a:rPr lang="ar-IQ" b="1" dirty="0"/>
              <a:t>(رابعاً) خدمات ذات اتصال هاتفي فردي (</a:t>
            </a:r>
            <a:r>
              <a:rPr lang="en-US" b="1" dirty="0"/>
              <a:t>Sporadic Telephone) </a:t>
            </a:r>
            <a:r>
              <a:rPr lang="ar-IQ" b="1" dirty="0"/>
              <a:t>بالمستفيد كـ (الخدمات المالية والاستشارية).</a:t>
            </a:r>
          </a:p>
          <a:p>
            <a:r>
              <a:rPr lang="ar-IQ" b="1" dirty="0"/>
              <a:t>(خامساً) خدمات ذات اتصال ملزم ومباشر بالمستفيد، أو تطلب عبر الهاتف كـ (تأجير السيارات السياحية).</a:t>
            </a:r>
          </a:p>
        </p:txBody>
      </p:sp>
    </p:spTree>
    <p:extLst>
      <p:ext uri="{BB962C8B-B14F-4D97-AF65-F5344CB8AC3E}">
        <p14:creationId xmlns:p14="http://schemas.microsoft.com/office/powerpoint/2010/main" val="11699354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751344"/>
            <a:ext cx="6840760" cy="3416320"/>
          </a:xfrm>
          <a:prstGeom prst="rect">
            <a:avLst/>
          </a:prstGeom>
        </p:spPr>
        <p:txBody>
          <a:bodyPr wrap="square">
            <a:spAutoFit/>
          </a:bodyPr>
          <a:lstStyle/>
          <a:p>
            <a:r>
              <a:rPr lang="ar-IQ" b="1" dirty="0"/>
              <a:t>وباعتماد مصفوفة الخدمة (</a:t>
            </a:r>
            <a:r>
              <a:rPr lang="en-US" b="1" dirty="0"/>
              <a:t>Service Matrix)، </a:t>
            </a:r>
            <a:r>
              <a:rPr lang="ar-IQ" b="1" dirty="0" smtClean="0"/>
              <a:t>أشكال </a:t>
            </a:r>
            <a:r>
              <a:rPr lang="ar-IQ" b="1" dirty="0"/>
              <a:t>الخدمة في (4) أنماط وكما في الشكل (3) على وفق خصائص (الاتصال بالمستفيد، وتقديم الخدمة على وفق طلب المستفيد، وكثافة قوة العمل ورأس المال) وهي:-</a:t>
            </a:r>
          </a:p>
          <a:p>
            <a:r>
              <a:rPr lang="ar-IQ" b="1" dirty="0"/>
              <a:t>1- خدمات شبيهة بالتصنيع كـ (خدمات البريد): تتطلب كثافة في رأس المال، وكثافة اقل في قوة العمل مع اتصال محدود بالمستفيد، مما يجعلها قياسية ويصعب تحديد نطاق نشاطاتها (إنتاجية أو خدمية) لتزاوج خواصها.</a:t>
            </a:r>
          </a:p>
          <a:p>
            <a:r>
              <a:rPr lang="ar-IQ" b="1" dirty="0"/>
              <a:t>2- خدمات واسعة (</a:t>
            </a:r>
            <a:r>
              <a:rPr lang="en-US" b="1" dirty="0"/>
              <a:t>Mass Services) </a:t>
            </a:r>
            <a:r>
              <a:rPr lang="ar-IQ" b="1" dirty="0"/>
              <a:t>كـ (التعليم): تتطلب كثافة في قوة العمل ورأس مال اقل، مع تدريب وجدولة العاملين.</a:t>
            </a:r>
          </a:p>
          <a:p>
            <a:r>
              <a:rPr lang="ar-IQ" b="1" dirty="0"/>
              <a:t>3- خدمات على وفق الطلب كـ (العلاج الطبيعي): تتطلب ملاكاً مهنياً متخصصاً، وتكنولوجيا ذات كثافة (عالية نسبياُ) في رأس المال، واتصالٍ عالٍ بالمستفيد.</a:t>
            </a:r>
          </a:p>
          <a:p>
            <a:r>
              <a:rPr lang="ar-IQ" b="1" dirty="0"/>
              <a:t>4- الخدمات المهنية كـ (الاستشارات القانونية): تتطلب اتصالاً عالياً بالمستفيد وملاكاً مهنياً متخصصاً، فضلاً عن كونها صرفة لعدم اقترانها بأية </a:t>
            </a:r>
            <a:r>
              <a:rPr lang="ar-IQ" b="1" dirty="0" smtClean="0"/>
              <a:t>سلعة</a:t>
            </a:r>
            <a:endParaRPr lang="ar-IQ" b="1" dirty="0"/>
          </a:p>
        </p:txBody>
      </p:sp>
    </p:spTree>
    <p:extLst>
      <p:ext uri="{BB962C8B-B14F-4D97-AF65-F5344CB8AC3E}">
        <p14:creationId xmlns:p14="http://schemas.microsoft.com/office/powerpoint/2010/main" val="2272909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889844"/>
            <a:ext cx="7560840" cy="3139321"/>
          </a:xfrm>
          <a:prstGeom prst="rect">
            <a:avLst/>
          </a:prstGeom>
        </p:spPr>
        <p:txBody>
          <a:bodyPr wrap="square">
            <a:spAutoFit/>
          </a:bodyPr>
          <a:lstStyle/>
          <a:p>
            <a:r>
              <a:rPr lang="ar-IQ" b="1" dirty="0"/>
              <a:t>المنظمات التي تقدم الخدمة: الصور والخصائص</a:t>
            </a:r>
          </a:p>
          <a:p>
            <a:r>
              <a:rPr lang="ar-IQ" b="1" dirty="0"/>
              <a:t>تتعرض هذه الفقرة إلى الصور التي تبرز فيها المنظمات المقدمة للخدمة، وخصائص تلك المنظمات. ففي سياق الحديث عن صور تلك المنظمات لابد من الإقرار بتعدد هذه الصور وتنوعها، فـ (المدارس والجامعات والمكتبات والمستشفيات والمصارف، وشركات الخطوط الجوية والنقل البري والموانئ والتأمين والعقارات والهندسة والاتصالات والخدمة الهاتفية ومعالجة المعلومات، ومكاتب المحاسبة والتدقيق والتنظيف والاستشارات، ومحطات الوقود والمنتجعات الترفيهية والفنادق والمسارح، ودوائر الكهرباء والبريد والماء والإطفاء والضرائب والسكك الحديدية والرعاية الاجتماعية، وإدارات العدل والدفاع والشرطة، ومتاجر الجملة والمفرد، ومطاعم الوجبات السريعة، …) صور مختلفة لمنظمات الخدمة التي ترمي إلى إنتاج مختلف الخدمات وتقديمها للمستفيدين كـ (تعليمهم أو نقلهم إلى أماكن بعيدة في منظمات الخدمة ذات التفاعل العالي مع المستفيد مثل المدارس، والسكك الحديدية …)، أو (أداء خدمة لأشياء تعود للمستفيد كـ (نقل البريد مثلاً) والتي يقل فيها الاحتكاك بالمستفيد</a:t>
            </a:r>
          </a:p>
        </p:txBody>
      </p:sp>
    </p:spTree>
    <p:extLst>
      <p:ext uri="{BB962C8B-B14F-4D97-AF65-F5344CB8AC3E}">
        <p14:creationId xmlns:p14="http://schemas.microsoft.com/office/powerpoint/2010/main" val="656530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79712" y="751344"/>
            <a:ext cx="5616624" cy="4524315"/>
          </a:xfrm>
          <a:prstGeom prst="rect">
            <a:avLst/>
          </a:prstGeom>
        </p:spPr>
        <p:txBody>
          <a:bodyPr wrap="square">
            <a:spAutoFit/>
          </a:bodyPr>
          <a:lstStyle/>
          <a:p>
            <a:r>
              <a:rPr lang="ar-IQ" b="1" dirty="0"/>
              <a:t>السياسة العامة</a:t>
            </a:r>
          </a:p>
          <a:p>
            <a:r>
              <a:rPr lang="ar-IQ" b="1" dirty="0"/>
              <a:t>   السياسة هي مجموعة الظواهر والحركات التي تنظم علاقات الافراد بالدولة، وبذلك تعرف الظاهرة السياسية بانها الممارسات الفعلية لمسؤولية عامة رسمية او غير رسمية تنبثق من صميم حياة الجماعة </a:t>
            </a:r>
            <a:r>
              <a:rPr lang="ar-IQ" b="1" dirty="0" smtClean="0"/>
              <a:t>والفقرات </a:t>
            </a:r>
            <a:r>
              <a:rPr lang="ar-IQ" b="1" dirty="0"/>
              <a:t>الاتية تبين مفهوم السياسة العامة ومدلولها وابعادها:-</a:t>
            </a:r>
          </a:p>
          <a:p>
            <a:r>
              <a:rPr lang="ar-IQ" b="1" dirty="0" smtClean="0"/>
              <a:t>1-علم </a:t>
            </a:r>
            <a:r>
              <a:rPr lang="ar-IQ" b="1" dirty="0"/>
              <a:t>السياسة</a:t>
            </a:r>
          </a:p>
          <a:p>
            <a:r>
              <a:rPr lang="ar-IQ" b="1" dirty="0"/>
              <a:t>ان علم السياسة والحكم من اقدم المظاهر لنشاط الانسان ، كون الانسان كائن محب للاطلاع ، ولايحيا حياته فقط، بل هو شغوف للتعرف عليها وعلى الدوام يتشوق الى معرفة الوسط السياسي والحكومي الذي يعيش فيه،ولديه الكثير من الاسئلة مثل: لماذا يتحتم علي الانخراط في الجيش ؟ ولماذا تؤخذ مني الضريبة؟ ومن سيفوز بالانتخابات؟ وهل ستندلع نيران الحرب؟. </a:t>
            </a:r>
          </a:p>
          <a:p>
            <a:r>
              <a:rPr lang="ar-IQ" b="1" dirty="0"/>
              <a:t>ان مسؤولية تنفيذ السياسة العامة تقع على الموظفين الحكوميين ، فعندما يطلب منهم ان يسلكوا طريقا معينة في امر من الامور، فان هنالك عددا من الامور والخيارات التي يستطيعون من تلقاء انفسهم سلوكها وبعضاً منهم سيسلك سبيلا يناقض السبيل الذي سلكه غيره</a:t>
            </a:r>
            <a:r>
              <a:rPr lang="ar-IQ" dirty="0"/>
              <a:t>،</a:t>
            </a:r>
          </a:p>
        </p:txBody>
      </p:sp>
    </p:spTree>
    <p:extLst>
      <p:ext uri="{BB962C8B-B14F-4D97-AF65-F5344CB8AC3E}">
        <p14:creationId xmlns:p14="http://schemas.microsoft.com/office/powerpoint/2010/main" val="35024180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53143" y="-495151"/>
            <a:ext cx="7735281" cy="5632311"/>
          </a:xfrm>
          <a:prstGeom prst="rect">
            <a:avLst/>
          </a:prstGeom>
        </p:spPr>
        <p:txBody>
          <a:bodyPr wrap="square">
            <a:spAutoFit/>
          </a:bodyPr>
          <a:lstStyle/>
          <a:p>
            <a:endParaRPr lang="ar-IQ" dirty="0" smtClean="0"/>
          </a:p>
          <a:p>
            <a:endParaRPr lang="ar-IQ" dirty="0"/>
          </a:p>
          <a:p>
            <a:endParaRPr lang="ar-IQ" dirty="0" smtClean="0"/>
          </a:p>
          <a:p>
            <a:endParaRPr lang="ar-IQ" dirty="0"/>
          </a:p>
          <a:p>
            <a:r>
              <a:rPr lang="ar-IQ" b="1" dirty="0" smtClean="0"/>
              <a:t>والكثير </a:t>
            </a:r>
            <a:r>
              <a:rPr lang="ar-IQ" b="1" dirty="0"/>
              <a:t>من هذه الخدمات حكومية (عامة) موجهة لخدمة المجتمع والحكم المحلي كـ (خدمات الكهرباء والدفاع والشرطة، مثلاً)، وقد تبرز في صيغة مكاتب كـ (خدمات الديكور والتنظيف مثلاً)، فضلاً عن تبلور هياكل لمنظمات (شركات) خدمات المعلومات التي أصبحت أهميتها توازي أهمية الخدمات الأخرى، للحاجة إلى المعلومات في المجالات كافة، ولكونها سلاحاً يعتد به في صناعة القرارات الناجحة كـ (شركات (</a:t>
            </a:r>
            <a:r>
              <a:rPr lang="en-US" b="1" dirty="0"/>
              <a:t>Computer Task Group) </a:t>
            </a:r>
            <a:r>
              <a:rPr lang="ar-IQ" b="1" dirty="0"/>
              <a:t>لتوفير المعلومات ومعالجة البيانات </a:t>
            </a:r>
          </a:p>
          <a:p>
            <a:r>
              <a:rPr lang="ar-IQ" b="1" dirty="0"/>
              <a:t>ولمنظمات الخدمة (على اختلاف صورها) خصائص تميزها عن منظمات التصنيع، تتحدد بـ:-</a:t>
            </a:r>
          </a:p>
          <a:p>
            <a:r>
              <a:rPr lang="ar-IQ" b="1" dirty="0"/>
              <a:t>1- توفيرها لمخرجات غير مادية يجعل من غير اليسير تشخيص عمليات تحويل المدخلات فيها  </a:t>
            </a:r>
            <a:endParaRPr lang="en-US" b="1" dirty="0"/>
          </a:p>
          <a:p>
            <a:r>
              <a:rPr lang="en-US" b="1" dirty="0"/>
              <a:t>2</a:t>
            </a:r>
            <a:r>
              <a:rPr lang="en-US" b="1" dirty="0" smtClean="0"/>
              <a:t>- </a:t>
            </a:r>
            <a:r>
              <a:rPr lang="ar-IQ" b="1" dirty="0" smtClean="0"/>
              <a:t>- غالباً </a:t>
            </a:r>
            <a:r>
              <a:rPr lang="ar-IQ" b="1" dirty="0"/>
              <a:t>ما يكون موقعها قريباً من المستفيدين ، وتتباين قنوات توزيعها من دون استخدام وسطاء في التوزيع، وايضاً تتمتع بمزايا الحجم الاقتصادي للمنشأة التي تستفيد منها المنظمات الصناعية. (محسن والنجار،2004: 17)</a:t>
            </a:r>
          </a:p>
          <a:p>
            <a:r>
              <a:rPr lang="ar-IQ" b="1" dirty="0"/>
              <a:t>3- إن الربحية ليست العامل الأساس في نجاحها </a:t>
            </a:r>
            <a:endParaRPr lang="en-US" b="1" dirty="0"/>
          </a:p>
          <a:p>
            <a:r>
              <a:rPr lang="en-US" b="1" dirty="0"/>
              <a:t>4- </a:t>
            </a:r>
            <a:r>
              <a:rPr lang="ar-IQ" b="1" dirty="0"/>
              <a:t>تخصص فيها الطاقة على أساس مواقع المستفيدين </a:t>
            </a:r>
            <a:r>
              <a:rPr lang="ar-IQ" b="1" dirty="0" smtClean="0"/>
              <a:t>ويكون </a:t>
            </a:r>
            <a:r>
              <a:rPr lang="ar-IQ" b="1" dirty="0"/>
              <a:t>وقت استجابتها لطلب المستفيد سريعاً، لكثافة قوة العمل فيها </a:t>
            </a:r>
            <a:r>
              <a:rPr lang="ar-IQ" b="1" dirty="0" smtClean="0"/>
              <a:t>وبما </a:t>
            </a:r>
            <a:r>
              <a:rPr lang="ar-IQ" b="1" dirty="0"/>
              <a:t>يؤشر أهمية عامل الوقت في إنتاج الخدمة وتقديمها، لاسيما في المنظمات العامة كـ (الرعاية الصحية مثلاً).</a:t>
            </a:r>
          </a:p>
          <a:p>
            <a:r>
              <a:rPr lang="ar-IQ" b="1" dirty="0"/>
              <a:t>5- غالباً ما تستند إلى "قاعدة المعرفة" (</a:t>
            </a:r>
            <a:r>
              <a:rPr lang="en-US" b="1" dirty="0"/>
              <a:t>Knowledge-Base) </a:t>
            </a:r>
            <a:r>
              <a:rPr lang="ar-IQ" b="1" dirty="0"/>
              <a:t>في تقديم الخدمة كـ (منظمات الخدمة التعليمية مثلاً).</a:t>
            </a:r>
          </a:p>
        </p:txBody>
      </p:sp>
    </p:spTree>
    <p:extLst>
      <p:ext uri="{BB962C8B-B14F-4D97-AF65-F5344CB8AC3E}">
        <p14:creationId xmlns:p14="http://schemas.microsoft.com/office/powerpoint/2010/main" val="26360836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5656" y="1443841"/>
            <a:ext cx="7128792" cy="3139321"/>
          </a:xfrm>
          <a:prstGeom prst="rect">
            <a:avLst/>
          </a:prstGeom>
        </p:spPr>
        <p:txBody>
          <a:bodyPr wrap="square">
            <a:spAutoFit/>
          </a:bodyPr>
          <a:lstStyle/>
          <a:p>
            <a:r>
              <a:rPr lang="ar-IQ" dirty="0"/>
              <a:t>غالباً ما تغيب المنافسة بين هذه المنظمات لعدم وجود مراقبة خارجية عليها في السوق التنافسية (دراكر،1996: 191)، أو لوجود معيقات تمنع المنافسين من الدخول إلى أسواق الخدمة.</a:t>
            </a:r>
          </a:p>
          <a:p>
            <a:r>
              <a:rPr lang="ar-IQ" dirty="0"/>
              <a:t>7- فضلاً عما ذكر، توسم هذه المنظمات (</a:t>
            </a:r>
            <a:r>
              <a:rPr lang="en-US" dirty="0"/>
              <a:t>Dilworth,1992:61-62) </a:t>
            </a:r>
            <a:r>
              <a:rPr lang="ar-IQ" dirty="0"/>
              <a:t>بما يأتي:-</a:t>
            </a:r>
          </a:p>
          <a:p>
            <a:r>
              <a:rPr lang="ar-IQ" dirty="0"/>
              <a:t>أ- لا تمنح منتج الخدمة براءة اختراع أو حق الامتياز، ولا توظف التكنولوجيا الشخصية (في أغلب الأحيان).</a:t>
            </a:r>
          </a:p>
          <a:p>
            <a:r>
              <a:rPr lang="ar-IQ" dirty="0"/>
              <a:t>ب- صعوبة قياس تكاليف عناصر محددة فيها يقلل من وضوح أسس تسعيرها، أو تحديدها للسعر التنافسي للخدمة.</a:t>
            </a:r>
          </a:p>
          <a:p>
            <a:r>
              <a:rPr lang="ar-IQ" dirty="0"/>
              <a:t>ج- اقتران عمليات الاكتساب (الامتلاك) فيها بمخاطرة عالية.</a:t>
            </a:r>
          </a:p>
          <a:p>
            <a:r>
              <a:rPr lang="ar-IQ" dirty="0"/>
              <a:t>وفي إطار ما تقدم من خصائص ترى الباحثة:</a:t>
            </a:r>
          </a:p>
          <a:p>
            <a:r>
              <a:rPr lang="ar-IQ" dirty="0"/>
              <a:t>(أولاً) إن الموقع اكثر أهمية في منظمات الخدمة مقارنة بمنظمات التصنيع، لان امتلاكها موقعاً جيداً يهيئ لها إستراتيجية ناجحة، ويضيف قيمة للمستفيدين من خدماتها.</a:t>
            </a:r>
          </a:p>
        </p:txBody>
      </p:sp>
    </p:spTree>
    <p:extLst>
      <p:ext uri="{BB962C8B-B14F-4D97-AF65-F5344CB8AC3E}">
        <p14:creationId xmlns:p14="http://schemas.microsoft.com/office/powerpoint/2010/main" val="1692677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028343"/>
            <a:ext cx="5670376" cy="3970318"/>
          </a:xfrm>
          <a:prstGeom prst="rect">
            <a:avLst/>
          </a:prstGeom>
        </p:spPr>
        <p:txBody>
          <a:bodyPr wrap="square">
            <a:spAutoFit/>
          </a:bodyPr>
          <a:lstStyle/>
          <a:p>
            <a:r>
              <a:rPr lang="ar-IQ" b="1" dirty="0"/>
              <a:t>مدلول السياسة</a:t>
            </a:r>
          </a:p>
          <a:p>
            <a:r>
              <a:rPr lang="ar-IQ" b="1" dirty="0"/>
              <a:t>تعني السياسة في اللغة القيام بالشيء بما يصلحه، فيقال يسوس الدواب اذا قام عليها ، والوالي يسوس رعيته، وفي الحديث الشريف  كانت  بنوا سرائيل  تسوسهم الانبياء اي يتولوا امورهم ويرعوهم، اشتقت كلمة السياسة </a:t>
            </a:r>
            <a:r>
              <a:rPr lang="en-US" b="1" dirty="0"/>
              <a:t>politics </a:t>
            </a:r>
            <a:r>
              <a:rPr lang="ar-IQ" b="1" dirty="0"/>
              <a:t>من اليونانيون من كلمة بولس </a:t>
            </a:r>
            <a:r>
              <a:rPr lang="en-US" b="1" dirty="0"/>
              <a:t>polis </a:t>
            </a:r>
            <a:r>
              <a:rPr lang="ar-IQ" b="1" dirty="0"/>
              <a:t>وتعني الدولة المدنية </a:t>
            </a:r>
            <a:r>
              <a:rPr lang="en-US" b="1" dirty="0"/>
              <a:t>city-state </a:t>
            </a:r>
            <a:r>
              <a:rPr lang="ar-IQ" b="1" dirty="0"/>
              <a:t>وكان يقصد بها أصلاً القلعة في قلب المدينة, ثم اصبحت الكلمة فيما بعد ترمز للمدينة بأكملها متضمنة ساكنوا الضواحي الذين يشاركون في سياسة تلك المدينة وإعمالها، وبعض الاحيان تشير الكلمة بمعنى المواطن ، الفرد، واستعملت ايضا بمعنى حياة رجل الدولة، وحتى الان لايزال الخلاف قائما حول تحديد مدلول الكلمة الا انه مهما تشعب فانه يدور حول فكرة السلطة ،فمنهم من يعطيها مدلولا واسعا يدخل في معناها كل مايتصل بالسلطة، واخرون يقصرون دورها على اشكال معينة بمعنى كل مايتصل بالسلطة في الدولة من غيرها من صور الجماعات </a:t>
            </a:r>
            <a:r>
              <a:rPr lang="ar-IQ" b="1" dirty="0" smtClean="0"/>
              <a:t>البشرية.</a:t>
            </a:r>
            <a:endParaRPr lang="ar-IQ" b="1" dirty="0"/>
          </a:p>
        </p:txBody>
      </p:sp>
    </p:spTree>
    <p:extLst>
      <p:ext uri="{BB962C8B-B14F-4D97-AF65-F5344CB8AC3E}">
        <p14:creationId xmlns:p14="http://schemas.microsoft.com/office/powerpoint/2010/main" val="629792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7664" y="1443841"/>
            <a:ext cx="5310336" cy="3416320"/>
          </a:xfrm>
          <a:prstGeom prst="rect">
            <a:avLst/>
          </a:prstGeom>
        </p:spPr>
        <p:txBody>
          <a:bodyPr wrap="square">
            <a:spAutoFit/>
          </a:bodyPr>
          <a:lstStyle/>
          <a:p>
            <a:r>
              <a:rPr lang="ar-IQ" b="1" dirty="0"/>
              <a:t>وبشكل عام تعرف السياسة بانها الاطار العام او المفهوم الذي يوجه تفكير المرؤوسين في اتخاذ القرارات في مختلف الجوانب للعمل وبما يتناسق مع تحقيق الاهداف العامة والتي لا يشترط ان تكون مكتوبة دائما ً. ويجب توافر بعض الاعتبارات للسياسات لتتمكن من تحقيق اهدافها ومنها:-</a:t>
            </a:r>
          </a:p>
          <a:p>
            <a:r>
              <a:rPr lang="ar-IQ" b="1" dirty="0" smtClean="0"/>
              <a:t>1-ان </a:t>
            </a:r>
            <a:r>
              <a:rPr lang="ar-IQ" b="1" dirty="0"/>
              <a:t>تكون السياسة نابعة من اهداف الدولة ولا تكون متناقضة معها.</a:t>
            </a:r>
          </a:p>
          <a:p>
            <a:r>
              <a:rPr lang="ar-IQ" b="1" dirty="0" smtClean="0"/>
              <a:t>2-ان </a:t>
            </a:r>
            <a:r>
              <a:rPr lang="ar-IQ" b="1" dirty="0"/>
              <a:t>تساعد في اتخاذ القرارات وان لا تكون معقدة الى الحد الذي لا يمكن تطبيقها.</a:t>
            </a:r>
          </a:p>
          <a:p>
            <a:r>
              <a:rPr lang="ar-IQ" b="1" dirty="0" smtClean="0"/>
              <a:t>3-ان </a:t>
            </a:r>
            <a:r>
              <a:rPr lang="ar-IQ" b="1" dirty="0"/>
              <a:t>لا تتعارض السياسات مع بعضها وان يجري توضيحها للأطراف كافة خوفا ً من سوء الفهم.</a:t>
            </a:r>
          </a:p>
          <a:p>
            <a:r>
              <a:rPr lang="ar-IQ" b="1" dirty="0" smtClean="0"/>
              <a:t>4-ان </a:t>
            </a:r>
            <a:r>
              <a:rPr lang="ar-IQ" b="1" dirty="0"/>
              <a:t>لا تكون تفصيلية الى الحد الذي يؤدي الى فقدان المرونة.</a:t>
            </a:r>
          </a:p>
          <a:p>
            <a:r>
              <a:rPr lang="ar-IQ" b="1" dirty="0" smtClean="0"/>
              <a:t>5-ان </a:t>
            </a:r>
            <a:r>
              <a:rPr lang="ar-IQ" b="1" dirty="0"/>
              <a:t>تكون نابعة من افكار ومعتقدات المجتمع.</a:t>
            </a:r>
          </a:p>
        </p:txBody>
      </p:sp>
    </p:spTree>
    <p:extLst>
      <p:ext uri="{BB962C8B-B14F-4D97-AF65-F5344CB8AC3E}">
        <p14:creationId xmlns:p14="http://schemas.microsoft.com/office/powerpoint/2010/main" val="1657365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1582341"/>
            <a:ext cx="5598368" cy="3139321"/>
          </a:xfrm>
          <a:prstGeom prst="rect">
            <a:avLst/>
          </a:prstGeom>
        </p:spPr>
        <p:txBody>
          <a:bodyPr wrap="square">
            <a:spAutoFit/>
          </a:bodyPr>
          <a:lstStyle/>
          <a:p>
            <a:r>
              <a:rPr lang="ar-IQ" b="1" dirty="0"/>
              <a:t>جوهر فكرة السياسة العامة</a:t>
            </a:r>
          </a:p>
          <a:p>
            <a:r>
              <a:rPr lang="ar-IQ" b="1" dirty="0"/>
              <a:t>السياسة العامة هي ما تقوم به الحكومة او ما تعتزم القيام به لحل مشكلة عامة تواجه المجتمع بهدف توفير الحاجات المطلوبة التي ينشدها المجتمع، فهي جهد منظم يهدف الى تحليل وفهم وتقييم الكيفية التي تمارس بها الحكومة دورها لخدمة المجتمع ورعاية مصالحه من ناحية </a:t>
            </a:r>
            <a:r>
              <a:rPr lang="ar-IQ" b="1" dirty="0" smtClean="0"/>
              <a:t>وتحسين </a:t>
            </a:r>
            <a:r>
              <a:rPr lang="ar-IQ" b="1" dirty="0"/>
              <a:t>مستوى كفاءة الاداء الحكومي من جهة اخرى، وتعرف كذلك بانها الافعال الحكومية ذات الطابع القسري من اجل تحقيق اهداف معينة . </a:t>
            </a:r>
            <a:r>
              <a:rPr lang="ar-IQ" b="1" dirty="0" smtClean="0"/>
              <a:t> </a:t>
            </a:r>
            <a:r>
              <a:rPr lang="ar-IQ" b="1" dirty="0"/>
              <a:t>وسوف نوضح لاحقاً مفهوم الحكومة والادوار التي تؤديها.</a:t>
            </a:r>
          </a:p>
          <a:p>
            <a:r>
              <a:rPr lang="ar-IQ" b="1" dirty="0"/>
              <a:t>ويرى الموند ان السياسة العامة تعني الادارة العامة للنظام السياسي في البيئة وكل ما يتعلق باستخدام سلطة الدولة لتلبية حاجات ومطالب المجتمع .</a:t>
            </a:r>
          </a:p>
        </p:txBody>
      </p:sp>
    </p:spTree>
    <p:extLst>
      <p:ext uri="{BB962C8B-B14F-4D97-AF65-F5344CB8AC3E}">
        <p14:creationId xmlns:p14="http://schemas.microsoft.com/office/powerpoint/2010/main" val="3663650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55776" y="3244334"/>
            <a:ext cx="3672408" cy="830997"/>
          </a:xfrm>
          <a:prstGeom prst="rect">
            <a:avLst/>
          </a:prstGeom>
        </p:spPr>
        <p:txBody>
          <a:bodyPr wrap="square">
            <a:spAutoFit/>
          </a:bodyPr>
          <a:lstStyle/>
          <a:p>
            <a:r>
              <a:rPr lang="ar-IQ" sz="4800" b="1" dirty="0"/>
              <a:t>المحاضرة الثانية </a:t>
            </a:r>
          </a:p>
        </p:txBody>
      </p:sp>
    </p:spTree>
    <p:extLst>
      <p:ext uri="{BB962C8B-B14F-4D97-AF65-F5344CB8AC3E}">
        <p14:creationId xmlns:p14="http://schemas.microsoft.com/office/powerpoint/2010/main" val="3629388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612845"/>
            <a:ext cx="7056784" cy="3970318"/>
          </a:xfrm>
          <a:prstGeom prst="rect">
            <a:avLst/>
          </a:prstGeom>
        </p:spPr>
        <p:txBody>
          <a:bodyPr wrap="square">
            <a:spAutoFit/>
          </a:bodyPr>
          <a:lstStyle/>
          <a:p>
            <a:r>
              <a:rPr lang="ar-IQ" b="1" dirty="0"/>
              <a:t>أبعاد السياسة العامة</a:t>
            </a:r>
          </a:p>
          <a:p>
            <a:r>
              <a:rPr lang="ar-IQ" b="1" dirty="0"/>
              <a:t>إن لكل سياسة عامة أبعاداً تركب وحدتها، فالبعد السياسي أساسي، وهو لا ينفصل على البعد الاجتماعي، لأن السياسة مهما تعقدت فهي موجهة للجمهور وخدمة مصالحه العامة، والبعد المالي والاقتصادي يعد ضرورياً لترى السياسات العامة النور فإن هذه الأبعاد ترتبط فيما بينها لتشكل أبعاد السياسة العامة، وهي على النحو الاتي:-</a:t>
            </a:r>
          </a:p>
          <a:p>
            <a:r>
              <a:rPr lang="ar-IQ" b="1" dirty="0"/>
              <a:t>أ‌- البعد السياسي</a:t>
            </a:r>
          </a:p>
          <a:p>
            <a:r>
              <a:rPr lang="ar-IQ" b="1" dirty="0"/>
              <a:t>يتمثل البعد السياسي في السياسة العامة في كون هذه الأخيرة نتاج قرار إرادة سياسية، سواء أعبرت عن قرار اتخذه فرد أم مجموعة من الأفراد، ويثار هنا نقاش حول موضوع الشرعية، فما الذي يجعل سياسة ما تتوافق مع المعتقدات التي يؤمن بها الشعب ؟ مما يجعل السياسة مقبولة، في حين أن السياسات التي تمس نظم معتقداته تلقى مقاومة ورفض، وهذا ما يهدد فشل مقرري السياسة في تحقيق الأهداف المتوخاة منها والبعد السياسي من الأبعاد الضرورية لفهم كل سياسة عامة ، فهذا البعد هو الذي يعطي معنى للأرقام والإحصائيات، وكذا للوسائل المادية والسيولات المالية المستعملة في كل سياسة عامة.</a:t>
            </a:r>
          </a:p>
          <a:p>
            <a:r>
              <a:rPr lang="ar-IQ" b="1" dirty="0"/>
              <a:t>ب- البعد الاجتماعي</a:t>
            </a:r>
          </a:p>
        </p:txBody>
      </p:sp>
    </p:spTree>
    <p:extLst>
      <p:ext uri="{BB962C8B-B14F-4D97-AF65-F5344CB8AC3E}">
        <p14:creationId xmlns:p14="http://schemas.microsoft.com/office/powerpoint/2010/main" val="4199239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1305342"/>
            <a:ext cx="5886400" cy="3416320"/>
          </a:xfrm>
          <a:prstGeom prst="rect">
            <a:avLst/>
          </a:prstGeom>
        </p:spPr>
        <p:txBody>
          <a:bodyPr wrap="square">
            <a:spAutoFit/>
          </a:bodyPr>
          <a:lstStyle/>
          <a:p>
            <a:r>
              <a:rPr lang="ar-IQ" b="1" dirty="0"/>
              <a:t>البعد الاجتماعي</a:t>
            </a:r>
          </a:p>
          <a:p>
            <a:r>
              <a:rPr lang="ar-IQ" b="1" dirty="0"/>
              <a:t>  كيفما كانت طبيعة كل سياسة عامة فإن هذه الأخيرة تهدف من بين ما تهدف إليه توزيع الموارد المعبأة في المجتمع، وتكمن هنا الوظيفة التوزيعية للسياسة العامة والبعد الاجتماعي لها.  فالثروة والسلع والخدمات وكل الموارد المادية تشكل نقطة التقاء المصالح بين مجموعة من الفاعلين والفئات الاجتماعية. والسياسة العامة التي تسنها الحكومة باسم الصالح العام تهدف إلى توزيع هذه الموارد على مختلف الشرائح الاجتماعية. مع الإشارة إلى دور مجموعات الضغط سواء كانت كبيرة كالنقابات أو محدودة الأعضاء كمنظمات أرباب العمل. وهذه المجموعات تتقاطع مصالحها، ومن المفروض نظريا أن تقوم الدولة بالتحكيم السياسي بين مختلف هذه المصالح عبر تبني بعضها وتحسين بعضها إلى ظروف أفضل، رغم أن العرف السياسي يؤكد أن الأحزاب السياسية التي</a:t>
            </a:r>
          </a:p>
        </p:txBody>
      </p:sp>
    </p:spTree>
    <p:extLst>
      <p:ext uri="{BB962C8B-B14F-4D97-AF65-F5344CB8AC3E}">
        <p14:creationId xmlns:p14="http://schemas.microsoft.com/office/powerpoint/2010/main" val="251809832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4071</Words>
  <Application>Microsoft Office PowerPoint</Application>
  <PresentationFormat>عرض على الشاشة (3:4)‏</PresentationFormat>
  <Paragraphs>116</Paragraphs>
  <Slides>31</Slides>
  <Notes>5</Notes>
  <HiddenSlides>0</HiddenSlides>
  <MMClips>0</MMClips>
  <ScaleCrop>false</ScaleCrop>
  <HeadingPairs>
    <vt:vector size="4" baseType="variant">
      <vt:variant>
        <vt:lpstr>نسق</vt:lpstr>
      </vt:variant>
      <vt:variant>
        <vt:i4>1</vt:i4>
      </vt:variant>
      <vt:variant>
        <vt:lpstr>عناوين الشرائح</vt:lpstr>
      </vt:variant>
      <vt:variant>
        <vt:i4>31</vt:i4>
      </vt:variant>
    </vt:vector>
  </HeadingPairs>
  <TitlesOfParts>
    <vt:vector size="32"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zero one</dc:creator>
  <cp:lastModifiedBy>zero one</cp:lastModifiedBy>
  <cp:revision>6</cp:revision>
  <dcterms:created xsi:type="dcterms:W3CDTF">2019-12-21T09:25:40Z</dcterms:created>
  <dcterms:modified xsi:type="dcterms:W3CDTF">2019-12-21T15:18:44Z</dcterms:modified>
</cp:coreProperties>
</file>